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8" r:id="rId3"/>
    <p:sldId id="294" r:id="rId4"/>
    <p:sldId id="289" r:id="rId5"/>
    <p:sldId id="290" r:id="rId6"/>
    <p:sldId id="280" r:id="rId7"/>
    <p:sldId id="296" r:id="rId8"/>
    <p:sldId id="28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дина Абдикаримова" initials="МА" lastIdx="9" clrIdx="0">
    <p:extLst>
      <p:ext uri="{19B8F6BF-5375-455C-9EA6-DF929625EA0E}">
        <p15:presenceInfo xmlns="" xmlns:p15="http://schemas.microsoft.com/office/powerpoint/2012/main" userId="Мадина Абдикаримова" providerId="None"/>
      </p:ext>
    </p:extLst>
  </p:cmAuthor>
  <p:cmAuthor id="2" name="a.baitenov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C209"/>
    <a:srgbClr val="00B050"/>
    <a:srgbClr val="E46D0A"/>
    <a:srgbClr val="E9F5FB"/>
    <a:srgbClr val="3A9DD4"/>
    <a:srgbClr val="FFE9B7"/>
    <a:srgbClr val="FEC74C"/>
    <a:srgbClr val="FEB006"/>
    <a:srgbClr val="F97A31"/>
    <a:srgbClr val="FFC2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18" autoAdjust="0"/>
    <p:restoredTop sz="94664" autoAdjust="0"/>
  </p:normalViewPr>
  <p:slideViewPr>
    <p:cSldViewPr snapToGrid="0">
      <p:cViewPr varScale="1">
        <p:scale>
          <a:sx n="106" d="100"/>
          <a:sy n="106" d="100"/>
        </p:scale>
        <p:origin x="-9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6D470-3A16-4EE1-BB93-5E59B2689845}" type="datetimeFigureOut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57386-1137-42E6-8256-0549AF43A0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75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A6E76B-7F90-4B43-B9B1-6D7D08F8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7AB9891-8C46-4D17-BB15-504A9F570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6B00EA-1FDA-4CAE-B27D-1DEFDAFD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92D7-529D-47FA-9344-9206F269C3BC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4C3A33-C39B-4F99-86B8-191EFD02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367E81-57CA-4E6D-9179-550F1AAD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136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94254-E83C-4B81-957C-D44B0DE0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830133-2ABA-44BC-9239-37840208E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F67B94-4CF0-4BB8-8DE8-2C9CB924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60A7-614D-454D-BF3E-6EE5D4F438FC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84B4A2-880B-4995-AFF0-5FC9B8F2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AA4B97-96E6-4AF4-8172-90A2E36F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089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3351E93-0741-48A2-8C12-F021B95F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D984228-0427-4E9D-B2A7-95E951142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376DE4-EA5B-4716-AEEE-57270B66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EBBE-4BF6-456D-913E-D097145425DE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B6A8AD-EF92-482C-A075-D81C26FF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2DB372-29E2-491F-A328-31FBAE9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820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736715" y="3136612"/>
            <a:ext cx="7661561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en-GB" sz="3200" b="0" dirty="0">
                <a:solidFill>
                  <a:srgbClr val="2868A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="" xmlns:a16="http://schemas.microsoft.com/office/drawing/2014/main" id="{538DCBED-2335-4678-8F83-B693E2206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715" y="6010331"/>
            <a:ext cx="2539145" cy="3069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1600" b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3" y="512278"/>
            <a:ext cx="1575816" cy="153393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247249" y="956080"/>
            <a:ext cx="2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2"/>
                </a:solidFill>
                <a:latin typeface="+mj-lt"/>
              </a:rPr>
              <a:t>Ассоциация ВИЭ</a:t>
            </a:r>
          </a:p>
          <a:p>
            <a:pPr algn="ctr"/>
            <a:r>
              <a:rPr lang="ru-RU" sz="1800" dirty="0">
                <a:solidFill>
                  <a:schemeClr val="tx2"/>
                </a:solidFill>
                <a:latin typeface="+mj-lt"/>
              </a:rPr>
              <a:t>«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QAZAQ GREEN</a:t>
            </a:r>
            <a:r>
              <a:rPr lang="ru-RU" sz="1800" dirty="0">
                <a:solidFill>
                  <a:schemeClr val="tx2"/>
                </a:solidFill>
                <a:latin typeface="+mj-lt"/>
              </a:rPr>
              <a:t>»</a:t>
            </a:r>
            <a:endParaRPr lang="en-US" sz="1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8852" name="Picture 4" descr="http://www.pngall.com/wp-content/uploads/2/Solar-Power-PNG-Clipar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51" y="2581559"/>
            <a:ext cx="6043249" cy="4276441"/>
          </a:xfrm>
          <a:prstGeom prst="rect">
            <a:avLst/>
          </a:prstGeom>
          <a:noFill/>
          <a:scene3d>
            <a:camera prst="orthographicFront">
              <a:rot lat="0" lon="10799991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00581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DDEF9-7A14-4984-B000-EF219469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D73FBE-A1FF-4031-8D59-5FAD2CED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D70DF3-8EA4-4AFF-BBA3-3A270D15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F759-2DFA-480B-AED9-795EABDF3BEF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EBAA2-FDD6-4FCA-800A-860834D4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B1503A-1685-495C-AF42-E486F1D1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951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78CDC-8BF2-4BDC-9E1F-2E03282F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6D755F-A7B7-47B8-B5CC-2EBABA0A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9088AC-9824-4DE6-BAE2-1692A24A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0CBB-2CD0-4A33-ADC7-E2D4AB132838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DB6FD1-2931-4EF7-BBB1-C1F9E82C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EB0443-5806-4967-B4A6-4C3A5CBF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29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3CFBA-B00B-45F0-A112-C9DD4E23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8CC074-9537-4DFA-9FCE-18930092C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3A19DE0-9054-41DE-9DA4-106E95880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8E14320-A07B-48F3-A78B-DCF86210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55D1-96E9-4ED3-8AC9-D62A5FAFDF8B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3471A6-3958-4799-9C11-BD0EBB85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8289C7-B1CC-43C4-9B6B-07F68B8D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719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134E0A-2EB7-44A2-B414-10EDC7AC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267E80-3BE2-47AC-A379-BA862F41C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0E4760-F012-4282-92B2-03E5D935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B4597C0-8CAB-4B6A-8ECE-3803426C1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8343D9-BEDC-49B2-A531-633AA6F8A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FF1A6D8-C350-4A48-ADA5-9CC0586D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4E0F-7F6E-40D4-BE14-B369245DC5AC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409397E-E9AE-4F69-82F5-990D4811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D167B9-45A6-47C1-A0A1-AC258518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31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8A51DB-DBAD-4E6B-BDA8-B9CD7DF2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48D77A3-6B7F-4926-A6B1-C6F35360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473A-883D-4489-8D01-C59A2A2D4FA5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34E5182-189F-41B1-B618-8F772C29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5396B1E-0C39-47BB-B58F-14B35EAB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980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47C0AA2-4E7F-42F0-88A1-4B03A453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3B19-C7B0-415D-8475-15B23428233D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2AEC0A3-0A3F-4161-89C7-788A8E8B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CF00910-5CE2-4C0B-A6FB-20D7A2E3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970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9E854C-173F-4C12-AFD1-A8F3348E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3031CD-2F6D-410A-88BE-682BBFF6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5F33DF3-BB0D-423A-B2D3-5F0FBB72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C629077-09F0-4836-8BCA-B08669E4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5459-F624-46EB-B5E5-F6BD8EC94E71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FDACA6-9A1F-442D-B91F-5FF7A54F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F9EC33-BFD2-4BDC-8BF5-A7133CF9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735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112987-35D7-4138-9204-F0B015CD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D7DFFEC-BCDD-4EE1-8ECB-D50EBF125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043286-3F48-49C0-98B0-C8DEBFA1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343A37-951F-4312-9330-FB4E0E4D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B73A-AC19-44B3-BB12-990150950988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63628B-7E4B-48DE-8BD8-A822F866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05FDC9-AF92-430C-856E-5078C1B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011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D4F895-6191-4902-A9DA-7AD1C236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6E5391-C06C-46C6-8741-BD11B063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76D38C-8DB5-4912-96DC-61CF43E63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2963-35FC-45A3-9ADA-61D8423357E3}" type="datetime1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B2D328-19B5-4F0A-99A0-B079796D5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968A46-C18F-42CE-82B3-023437973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3EE9-F14E-43AA-993C-7EC1C496A7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19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hyperlink" Target="https://stat.gov.kz/upload/iblock/983/qisdwk0k8f5tgn1ce8zy2yvmctyjj5ae/%D0%9F%D0%98-90654-%D0%9C%D0%B5%D1%82%D0%BE%D0%B4%D0%B8%D0%BA%D0%B0%20%D0%A2%D0%AD%D0%91_%D1%80%D1%83%D1%81.docx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528868" y="2953654"/>
            <a:ext cx="745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Roboto" pitchFamily="2" charset="0"/>
                <a:ea typeface="Roboto" pitchFamily="2" charset="0"/>
                <a:cs typeface="Roboto" pitchFamily="2" charset="0"/>
              </a:rPr>
              <a:t>Возобновляемые источники энергии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9036155" y="5682017"/>
            <a:ext cx="303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i="1" dirty="0">
                <a:latin typeface="Roboto" pitchFamily="2" charset="0"/>
                <a:ea typeface="Roboto" pitchFamily="2" charset="0"/>
                <a:cs typeface="Roboto" pitchFamily="2" charset="0"/>
              </a:rPr>
              <a:t>Статистика простыми словами</a:t>
            </a:r>
            <a:endParaRPr lang="ru-RU" i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3978808" y="6270884"/>
            <a:ext cx="76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Roboto" pitchFamily="2" charset="0"/>
                <a:ea typeface="Roboto" pitchFamily="2" charset="0"/>
                <a:cs typeface="Roboto" pitchFamily="2" charset="0"/>
              </a:rPr>
              <a:t>Астана 2024</a:t>
            </a:r>
            <a:endParaRPr lang="ru-RU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2CD2C2-653F-4E48-978C-A860CE1A3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05" y="3783106"/>
            <a:ext cx="2060866" cy="1297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ject 4">
            <a:extLst>
              <a:ext uri="{FF2B5EF4-FFF2-40B4-BE49-F238E27FC236}">
                <a16:creationId xmlns="" xmlns:a16="http://schemas.microsoft.com/office/drawing/2014/main" id="{63B2FD4E-C55C-41D7-9855-CAF98E5DDCA6}"/>
              </a:ext>
            </a:extLst>
          </p:cNvPr>
          <p:cNvSpPr/>
          <p:nvPr/>
        </p:nvSpPr>
        <p:spPr>
          <a:xfrm>
            <a:off x="9798798" y="3738282"/>
            <a:ext cx="1111250" cy="1461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24">
            <a:extLst>
              <a:ext uri="{FF2B5EF4-FFF2-40B4-BE49-F238E27FC236}">
                <a16:creationId xmlns="" xmlns:a16="http://schemas.microsoft.com/office/drawing/2014/main" id="{393D5844-B69C-40A6-B8A4-453BCCF1E6F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21390" y="3840019"/>
            <a:ext cx="1864659" cy="1144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56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514" y="1235505"/>
            <a:ext cx="4916309" cy="531770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Roboto" pitchFamily="2" charset="0"/>
                <a:ea typeface="Roboto" pitchFamily="2" charset="0"/>
                <a:cs typeface="Roboto" pitchFamily="2" charset="0"/>
              </a:rPr>
              <a:t>Для преодоления климатического кризиса, достижения сокращения выбросов парниковых газов и </a:t>
            </a:r>
            <a:r>
              <a:rPr lang="ru-RU" sz="2400" dirty="0">
                <a:latin typeface="Roboto" pitchFamily="2" charset="0"/>
                <a:ea typeface="Roboto" pitchFamily="2" charset="0"/>
                <a:cs typeface="Roboto" pitchFamily="2" charset="0"/>
              </a:rPr>
              <a:t>перехода к </a:t>
            </a:r>
            <a:r>
              <a:rPr lang="ru-RU" sz="2400" dirty="0" err="1">
                <a:latin typeface="Roboto" pitchFamily="2" charset="0"/>
                <a:ea typeface="Roboto" pitchFamily="2" charset="0"/>
                <a:cs typeface="Roboto" pitchFamily="2" charset="0"/>
              </a:rPr>
              <a:t>низкоуглеродной</a:t>
            </a:r>
            <a:r>
              <a:rPr lang="ru-RU" sz="2400" dirty="0">
                <a:latin typeface="Roboto" pitchFamily="2" charset="0"/>
                <a:ea typeface="Roboto" pitchFamily="2" charset="0"/>
                <a:cs typeface="Roboto" pitchFamily="2" charset="0"/>
              </a:rPr>
              <a:t> экономике в 2050 году </a:t>
            </a:r>
            <a:r>
              <a:rPr lang="ru-RU" sz="2400" b="1" dirty="0">
                <a:latin typeface="Roboto" pitchFamily="2" charset="0"/>
                <a:ea typeface="Roboto" pitchFamily="2" charset="0"/>
                <a:cs typeface="Roboto" pitchFamily="2" charset="0"/>
              </a:rPr>
              <a:t>необходимо увеличение производства доли  </a:t>
            </a:r>
            <a:r>
              <a:rPr lang="kk-KZ" sz="2400" b="1" dirty="0">
                <a:latin typeface="Roboto" pitchFamily="2" charset="0"/>
                <a:ea typeface="Roboto" pitchFamily="2" charset="0"/>
                <a:cs typeface="Roboto" pitchFamily="2" charset="0"/>
              </a:rPr>
              <a:t>возобновляемых источников энергии.</a:t>
            </a:r>
            <a:r>
              <a:rPr lang="ru-RU" sz="2400" b="1" dirty="0"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algn="just"/>
            <a:r>
              <a:rPr lang="ru-RU" sz="2400" dirty="0">
                <a:latin typeface="Roboto" pitchFamily="2" charset="0"/>
                <a:ea typeface="Roboto" pitchFamily="2" charset="0"/>
                <a:cs typeface="Roboto" pitchFamily="2" charset="0"/>
              </a:rPr>
              <a:t>Возобновляемые источники энергии — это самая дешевая и чистая энергия, которую можно производить внутри </a:t>
            </a: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страны</a:t>
            </a:r>
            <a:r>
              <a:rPr lang="ru-RU" sz="2400" b="1" dirty="0"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endParaRPr lang="ru-RU" sz="24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Рисунок 4" descr="Group 17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67" y="268227"/>
            <a:ext cx="2705100" cy="714375"/>
          </a:xfrm>
          <a:prstGeom prst="rect">
            <a:avLst/>
          </a:prstGeom>
          <a:noFill/>
        </p:spPr>
      </p:pic>
      <p:pic>
        <p:nvPicPr>
          <p:cNvPr id="23" name="Picture Placeholder 1">
            <a:extLst>
              <a:ext uri="{FF2B5EF4-FFF2-40B4-BE49-F238E27FC236}">
                <a16:creationId xmlns="" xmlns:a16="http://schemas.microsoft.com/office/drawing/2014/main" id="{AB68F303-916C-454A-A5E8-C40FAD03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9" r="4619"/>
          <a:stretch>
            <a:fillRect/>
          </a:stretch>
        </p:blipFill>
        <p:spPr>
          <a:xfrm>
            <a:off x="5719481" y="1314785"/>
            <a:ext cx="6337651" cy="5044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21">
            <a:extLst>
              <a:ext uri="{FF2B5EF4-FFF2-40B4-BE49-F238E27FC236}">
                <a16:creationId xmlns="" xmlns:a16="http://schemas.microsoft.com/office/drawing/2014/main" id="{F91414A2-A2C6-4D79-8F40-74C64DFD80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2228" y="1715382"/>
            <a:ext cx="790955" cy="79247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 descr="Group 17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967" y="268227"/>
            <a:ext cx="2705100" cy="7143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927688" y="6162738"/>
            <a:ext cx="10594496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900" b="1" baseline="30000" dirty="0">
                <a:solidFill>
                  <a:prstClr val="black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1</a:t>
            </a:r>
            <a:r>
              <a:rPr lang="ru-RU" sz="900" b="1" dirty="0">
                <a:solidFill>
                  <a:prstClr val="black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Методика по формированию топливно-энергетического баланса и расчету отдельных статистических показателей, характеризующих отрасль энергетики </a:t>
            </a:r>
            <a:r>
              <a:rPr lang="ru-RU" sz="900" dirty="0">
                <a:solidFill>
                  <a:prstClr val="black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от «11» августа 2016 года № 160 </a:t>
            </a:r>
            <a:r>
              <a:rPr lang="en-US" sz="900" dirty="0">
                <a:solidFill>
                  <a:prstClr val="black"/>
                </a:solidFill>
                <a:latin typeface="Roboto" pitchFamily="2" charset="0"/>
                <a:ea typeface="Roboto" pitchFamily="2" charset="0"/>
                <a:cs typeface="Roboto" pitchFamily="2" charset="0"/>
                <a:hlinkClick r:id="rId4"/>
              </a:rPr>
              <a:t>https://stat.gov.kz/upload/iblock/983/qisdwk0k8f5tgn1ce8zy2yvmctyjj5ae/%D0%9F%D0%98-90654-%D0%9C%D0%B5%D1%82%D0%BE%D0%B4%D0%B8%D0%BA%D0%B0%20%D0%A2%D0%AD%D0%91_%D1%80%D1%83%D1%81.docx</a:t>
            </a:r>
            <a:r>
              <a:rPr lang="ru-RU" sz="900" dirty="0">
                <a:solidFill>
                  <a:prstClr val="black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0AB11F3-8218-42BA-B024-886D799E8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907" y="1851376"/>
            <a:ext cx="627942" cy="627942"/>
          </a:xfrm>
          <a:prstGeom prst="rect">
            <a:avLst/>
          </a:prstGeom>
        </p:spPr>
      </p:pic>
      <p:pic>
        <p:nvPicPr>
          <p:cNvPr id="13" name="object 18">
            <a:extLst>
              <a:ext uri="{FF2B5EF4-FFF2-40B4-BE49-F238E27FC236}">
                <a16:creationId xmlns="" xmlns:a16="http://schemas.microsoft.com/office/drawing/2014/main" id="{042333AC-CFC5-4F85-B636-79137261772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83725" y="2574919"/>
            <a:ext cx="792479" cy="790956"/>
          </a:xfrm>
          <a:prstGeom prst="rect">
            <a:avLst/>
          </a:prstGeom>
        </p:spPr>
      </p:pic>
      <p:pic>
        <p:nvPicPr>
          <p:cNvPr id="14" name="object 19">
            <a:extLst>
              <a:ext uri="{FF2B5EF4-FFF2-40B4-BE49-F238E27FC236}">
                <a16:creationId xmlns="" xmlns:a16="http://schemas.microsoft.com/office/drawing/2014/main" id="{F5C8B792-6FC6-4008-9EE1-5FCDD7E65F6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97469" y="3563995"/>
            <a:ext cx="792479" cy="790956"/>
          </a:xfrm>
          <a:prstGeom prst="rect">
            <a:avLst/>
          </a:prstGeom>
        </p:spPr>
      </p:pic>
      <p:pic>
        <p:nvPicPr>
          <p:cNvPr id="15" name="object 20">
            <a:extLst>
              <a:ext uri="{FF2B5EF4-FFF2-40B4-BE49-F238E27FC236}">
                <a16:creationId xmlns="" xmlns:a16="http://schemas.microsoft.com/office/drawing/2014/main" id="{858250B3-AE98-424A-AD22-2D808E2B500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7469" y="4429627"/>
            <a:ext cx="787907" cy="792480"/>
          </a:xfrm>
          <a:prstGeom prst="rect">
            <a:avLst/>
          </a:prstGeom>
        </p:spPr>
      </p:pic>
      <p:pic>
        <p:nvPicPr>
          <p:cNvPr id="18" name="object 22">
            <a:extLst>
              <a:ext uri="{FF2B5EF4-FFF2-40B4-BE49-F238E27FC236}">
                <a16:creationId xmlns="" xmlns:a16="http://schemas.microsoft.com/office/drawing/2014/main" id="{1613D947-95B7-4C8F-B22B-25E8271934B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84080" y="1466971"/>
            <a:ext cx="1107948" cy="1107947"/>
          </a:xfrm>
          <a:prstGeom prst="rect">
            <a:avLst/>
          </a:prstGeom>
        </p:spPr>
      </p:pic>
      <p:pic>
        <p:nvPicPr>
          <p:cNvPr id="19" name="object 24">
            <a:extLst>
              <a:ext uri="{FF2B5EF4-FFF2-40B4-BE49-F238E27FC236}">
                <a16:creationId xmlns="" xmlns:a16="http://schemas.microsoft.com/office/drawing/2014/main" id="{393D5844-B69C-40A6-B8A4-453BCCF1E6F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82228" y="2629782"/>
            <a:ext cx="790955" cy="792480"/>
          </a:xfrm>
          <a:prstGeom prst="rect">
            <a:avLst/>
          </a:prstGeom>
        </p:spPr>
      </p:pic>
      <p:pic>
        <p:nvPicPr>
          <p:cNvPr id="20" name="object 25">
            <a:extLst>
              <a:ext uri="{FF2B5EF4-FFF2-40B4-BE49-F238E27FC236}">
                <a16:creationId xmlns="" xmlns:a16="http://schemas.microsoft.com/office/drawing/2014/main" id="{83DD18C2-8F7C-4A3E-AAC9-9633C2A38486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41053" y="4429627"/>
            <a:ext cx="792479" cy="792480"/>
          </a:xfrm>
          <a:prstGeom prst="rect">
            <a:avLst/>
          </a:prstGeom>
        </p:spPr>
      </p:pic>
      <p:pic>
        <p:nvPicPr>
          <p:cNvPr id="21" name="object 27">
            <a:extLst>
              <a:ext uri="{FF2B5EF4-FFF2-40B4-BE49-F238E27FC236}">
                <a16:creationId xmlns="" xmlns:a16="http://schemas.microsoft.com/office/drawing/2014/main" id="{DA859009-0A0F-4B2B-B249-5EAA29DA8790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941053" y="3557899"/>
            <a:ext cx="792479" cy="790955"/>
          </a:xfrm>
          <a:prstGeom prst="rect">
            <a:avLst/>
          </a:prstGeom>
        </p:spPr>
      </p:pic>
      <p:sp>
        <p:nvSpPr>
          <p:cNvPr id="22" name="Содержимое 2">
            <a:extLst>
              <a:ext uri="{FF2B5EF4-FFF2-40B4-BE49-F238E27FC236}">
                <a16:creationId xmlns="" xmlns:a16="http://schemas.microsoft.com/office/drawing/2014/main" id="{0032910B-29B5-491A-867F-F739507B4AD6}"/>
              </a:ext>
            </a:extLst>
          </p:cNvPr>
          <p:cNvSpPr txBox="1">
            <a:spLocks/>
          </p:cNvSpPr>
          <p:nvPr/>
        </p:nvSpPr>
        <p:spPr>
          <a:xfrm>
            <a:off x="1103710" y="1023734"/>
            <a:ext cx="6729650" cy="3261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>
                <a:latin typeface="Roboto" pitchFamily="2" charset="0"/>
                <a:ea typeface="Roboto" pitchFamily="2" charset="0"/>
                <a:cs typeface="Roboto" pitchFamily="2" charset="0"/>
              </a:rPr>
              <a:t>Возобновляемые источники энергии (далее – ВИЭ) – источники энергии, непрерывно возобновляемые за счет естественно протекающих природных процессов, включающие в себя следующие виды: энергия солнечного излучения, энергия ветра, гидродинамическая энергия воды; геотермальная энергия: тепло грунта, подземных вод, рек, водоемов, а также антропогенные источники первичных энергоресурсов: биомасса, биогаз и иное топливо из органических отходов, используемые для производства электрической и (или) тепловой энергии</a:t>
            </a:r>
            <a:r>
              <a:rPr lang="ru-RU" sz="2400" b="1" baseline="30000" dirty="0">
                <a:latin typeface="Roboto" pitchFamily="2" charset="0"/>
                <a:ea typeface="Roboto" pitchFamily="2" charset="0"/>
                <a:cs typeface="Roboto" pitchFamily="2" charset="0"/>
              </a:rPr>
              <a:t>1</a:t>
            </a:r>
            <a:r>
              <a:rPr lang="ru-RU" sz="2400" b="1" dirty="0">
                <a:latin typeface="Roboto" pitchFamily="2" charset="0"/>
                <a:ea typeface="Roboto" pitchFamily="2" charset="0"/>
                <a:cs typeface="Roboto" pitchFamily="2" charset="0"/>
              </a:rPr>
              <a:t>. </a:t>
            </a:r>
          </a:p>
          <a:p>
            <a:pPr algn="just"/>
            <a:endParaRPr lang="ru-RU" sz="20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sz="20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67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6285" y="365125"/>
            <a:ext cx="4858444" cy="86858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Roboto" pitchFamily="2" charset="0"/>
                <a:ea typeface="Roboto" pitchFamily="2" charset="0"/>
                <a:cs typeface="Roboto" pitchFamily="2" charset="0"/>
              </a:rPr>
              <a:t>ГИДРОЭНЕРГИЯ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1738827"/>
            <a:ext cx="7768771" cy="4079267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Roboto" pitchFamily="2" charset="0"/>
                <a:ea typeface="Roboto" pitchFamily="2" charset="0"/>
                <a:cs typeface="Roboto" pitchFamily="2" charset="0"/>
              </a:rPr>
              <a:t>Гидроэнергия – это потенциальная и кинетическая энергия воды, преобразованная в электроэнергию на малых и крупных гидроэлектростанциях.</a:t>
            </a:r>
          </a:p>
          <a:p>
            <a:pPr algn="just"/>
            <a:r>
              <a:rPr lang="ru-RU" sz="2400" b="1" dirty="0">
                <a:latin typeface="Roboto" pitchFamily="2" charset="0"/>
                <a:ea typeface="Roboto" pitchFamily="2" charset="0"/>
                <a:cs typeface="Roboto" pitchFamily="2" charset="0"/>
              </a:rPr>
              <a:t>Малые гидроэлектростанции является одним из важных направлений использования ВИЭ в республике.</a:t>
            </a:r>
            <a:endParaRPr lang="ru-RU" sz="2400" b="1" dirty="0"/>
          </a:p>
          <a:p>
            <a:pPr algn="just"/>
            <a:r>
              <a:rPr lang="ru-RU" sz="2400" b="1" dirty="0">
                <a:latin typeface="Roboto" pitchFamily="2" charset="0"/>
                <a:ea typeface="Roboto" pitchFamily="2" charset="0"/>
                <a:cs typeface="Roboto" pitchFamily="2" charset="0"/>
              </a:rPr>
              <a:t>В отличие от крупных гидроэлектростанций малые гидроэлектростанции работают без подпорных плотин на небольших реках и имеют </a:t>
            </a:r>
            <a:r>
              <a:rPr lang="ru-RU" sz="2400" b="1" dirty="0"/>
              <a:t>установленную мощность до 30 МВт</a:t>
            </a:r>
            <a:r>
              <a:rPr lang="ru-RU" sz="2400" b="1" dirty="0" smtClean="0"/>
              <a:t>.</a:t>
            </a:r>
            <a:endParaRPr lang="ru-RU" sz="24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40570" y="6356350"/>
            <a:ext cx="613229" cy="365125"/>
          </a:xfrm>
        </p:spPr>
        <p:txBody>
          <a:bodyPr/>
          <a:lstStyle/>
          <a:p>
            <a:fld id="{7CC83EE9-F14E-43AA-993C-7EC1C496A711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Рисунок 4" descr="Group 17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67" y="268227"/>
            <a:ext cx="2705100" cy="714375"/>
          </a:xfrm>
          <a:prstGeom prst="rect">
            <a:avLst/>
          </a:prstGeom>
          <a:noFill/>
        </p:spPr>
      </p:pic>
      <p:pic>
        <p:nvPicPr>
          <p:cNvPr id="8" name="Picture 6" descr="C:\Users\a.baitenov\Desktop\IMG_74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4729" y="1539688"/>
            <a:ext cx="3334872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9200" y="365125"/>
            <a:ext cx="5573486" cy="95567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Roboto" pitchFamily="2" charset="0"/>
                <a:ea typeface="Roboto" pitchFamily="2" charset="0"/>
                <a:cs typeface="Roboto" pitchFamily="2" charset="0"/>
              </a:rPr>
              <a:t>ВЕТРОВАЯ ЭНЕРГИЯ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59458"/>
            <a:ext cx="6799729" cy="5238566"/>
          </a:xfrm>
        </p:spPr>
        <p:txBody>
          <a:bodyPr>
            <a:noAutofit/>
          </a:bodyPr>
          <a:lstStyle/>
          <a:p>
            <a:pPr algn="just"/>
            <a:r>
              <a:rPr lang="ru-RU" sz="2400" b="0" i="0" u="none" strike="noStrike" baseline="0" dirty="0">
                <a:latin typeface="Roboto" pitchFamily="2" charset="0"/>
                <a:ea typeface="Roboto" pitchFamily="2" charset="0"/>
                <a:cs typeface="Roboto" pitchFamily="2" charset="0"/>
              </a:rPr>
              <a:t>Кинетическая энергия ветра, </a:t>
            </a:r>
            <a:r>
              <a:rPr lang="ru-RU" sz="2400" dirty="0">
                <a:latin typeface="Roboto" pitchFamily="2" charset="0"/>
                <a:ea typeface="Roboto" pitchFamily="2" charset="0"/>
                <a:cs typeface="Roboto" pitchFamily="2" charset="0"/>
              </a:rPr>
              <a:t>преобразуемая в электрическую, механическую, тепловую или в любую другую форму энергии, удобную для использования в народном хозяйстве. </a:t>
            </a:r>
          </a:p>
          <a:p>
            <a:pPr algn="just"/>
            <a:r>
              <a:rPr lang="ru-RU" sz="2400" dirty="0">
                <a:latin typeface="Roboto" pitchFamily="2" charset="0"/>
                <a:ea typeface="Roboto" pitchFamily="2" charset="0"/>
                <a:cs typeface="Roboto" pitchFamily="2" charset="0"/>
              </a:rPr>
              <a:t>Такое преобразование может осуществляться такими агрегатами, как ветрогенератор (для получения электрической энергии), ветряная мельница (для преобразования в механическую энергию), парус (для использования в транспорте) и другими. </a:t>
            </a:r>
            <a:endParaRPr lang="ru-RU" sz="2400" b="0" i="0" u="none" strike="noStrike" baseline="0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just"/>
            <a:r>
              <a:rPr lang="ru-RU" sz="2400" dirty="0">
                <a:latin typeface="Roboto" pitchFamily="2" charset="0"/>
                <a:ea typeface="Roboto" pitchFamily="2" charset="0"/>
                <a:cs typeface="Roboto" pitchFamily="2" charset="0"/>
              </a:rPr>
              <a:t>Ветровая энергетика Казахстана представлена наземными ветряными электростанциями.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 descr="Group 17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23" y="297256"/>
            <a:ext cx="2705100" cy="714375"/>
          </a:xfrm>
          <a:prstGeom prst="rect">
            <a:avLst/>
          </a:prstGeom>
          <a:noFill/>
        </p:spPr>
      </p:pic>
      <p:pic>
        <p:nvPicPr>
          <p:cNvPr id="8" name="Picture 2" descr="C:\Users\a.baitenov\Desktop\IMG_7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9358" y="1506071"/>
            <a:ext cx="3547866" cy="4796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BCA0997-54BD-4C32-945F-449874A91EC0}"/>
              </a:ext>
            </a:extLst>
          </p:cNvPr>
          <p:cNvSpPr/>
          <p:nvPr/>
        </p:nvSpPr>
        <p:spPr>
          <a:xfrm>
            <a:off x="143435" y="493059"/>
            <a:ext cx="4374777" cy="148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B3EEF25-1415-44F1-A420-4B9FF8C06609}"/>
              </a:ext>
            </a:extLst>
          </p:cNvPr>
          <p:cNvSpPr txBox="1">
            <a:spLocks/>
          </p:cNvSpPr>
          <p:nvPr/>
        </p:nvSpPr>
        <p:spPr>
          <a:xfrm>
            <a:off x="1048914" y="1237940"/>
            <a:ext cx="5936343" cy="8685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200" b="0" kern="1200" dirty="0">
                <a:solidFill>
                  <a:srgbClr val="2868A4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СОЛНЕЧНАЯ ЭНЕРГИЯ</a:t>
            </a:r>
          </a:p>
        </p:txBody>
      </p:sp>
      <p:sp>
        <p:nvSpPr>
          <p:cNvPr id="11" name="Содержимое 2">
            <a:extLst>
              <a:ext uri="{FF2B5EF4-FFF2-40B4-BE49-F238E27FC236}">
                <a16:creationId xmlns="" xmlns:a16="http://schemas.microsoft.com/office/drawing/2014/main" id="{5BDE0C26-E68D-4EFA-A833-B9CF9B1E7384}"/>
              </a:ext>
            </a:extLst>
          </p:cNvPr>
          <p:cNvSpPr txBox="1">
            <a:spLocks/>
          </p:cNvSpPr>
          <p:nvPr/>
        </p:nvSpPr>
        <p:spPr>
          <a:xfrm>
            <a:off x="779931" y="2031490"/>
            <a:ext cx="5812714" cy="4401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Солнечная энергетика использует солнце, возобновляемый источник энергии, и является «экологически чистой», т.е. не производящей вредных отходов во время активной фазы использования.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Фотоэлементы преобразуют солнечный свет в электрическую энергию с помощью солнечных панелей, которые под воздействием солнечного света вырабатывают электроэнергию.</a:t>
            </a:r>
          </a:p>
        </p:txBody>
      </p:sp>
      <p:pic>
        <p:nvPicPr>
          <p:cNvPr id="12" name="Рисунок 11" descr="Group 17068">
            <a:extLst>
              <a:ext uri="{FF2B5EF4-FFF2-40B4-BE49-F238E27FC236}">
                <a16:creationId xmlns="" xmlns:a16="http://schemas.microsoft.com/office/drawing/2014/main" id="{6B4B612E-E1EE-48B1-8517-18915116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23" y="297256"/>
            <a:ext cx="2705100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605720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5238" y="356151"/>
            <a:ext cx="5080001" cy="6568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БИОТОПЛИВО</a:t>
            </a:r>
            <a:endParaRPr lang="ru-RU" sz="32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2207" y="1180145"/>
            <a:ext cx="9379857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err="1" smtClean="0">
                <a:latin typeface="Roboto" pitchFamily="2" charset="0"/>
                <a:ea typeface="Roboto" pitchFamily="2" charset="0"/>
                <a:cs typeface="Roboto" pitchFamily="2" charset="0"/>
              </a:rPr>
              <a:t>Биотопливо</a:t>
            </a: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 – это топливо из растительного или животного  сырья. Самый древний вид </a:t>
            </a:r>
            <a:r>
              <a:rPr lang="ru-RU" sz="2400" dirty="0" err="1" smtClean="0">
                <a:latin typeface="Roboto" pitchFamily="2" charset="0"/>
                <a:ea typeface="Roboto" pitchFamily="2" charset="0"/>
                <a:cs typeface="Roboto" pitchFamily="2" charset="0"/>
              </a:rPr>
              <a:t>биотоплива</a:t>
            </a: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 – это обыкновенные дрова. </a:t>
            </a:r>
          </a:p>
          <a:p>
            <a:pPr algn="just">
              <a:buNone/>
            </a:pP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	Выделяют</a:t>
            </a: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: </a:t>
            </a:r>
          </a:p>
          <a:p>
            <a:pPr algn="just"/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жидкое </a:t>
            </a:r>
            <a:r>
              <a:rPr lang="ru-RU" sz="2400" dirty="0" err="1" smtClean="0">
                <a:latin typeface="Roboto" pitchFamily="2" charset="0"/>
                <a:ea typeface="Roboto" pitchFamily="2" charset="0"/>
                <a:cs typeface="Roboto" pitchFamily="2" charset="0"/>
              </a:rPr>
              <a:t>биотопливо</a:t>
            </a: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 (для двигателей внутреннего сгорания – </a:t>
            </a:r>
            <a:r>
              <a:rPr lang="ru-RU" sz="2400" dirty="0" err="1" smtClean="0">
                <a:latin typeface="Roboto" pitchFamily="2" charset="0"/>
                <a:ea typeface="Roboto" pitchFamily="2" charset="0"/>
                <a:cs typeface="Roboto" pitchFamily="2" charset="0"/>
              </a:rPr>
              <a:t>биоэтанол</a:t>
            </a: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, метанол, </a:t>
            </a:r>
            <a:r>
              <a:rPr lang="ru-RU" sz="2400" dirty="0" err="1" smtClean="0">
                <a:latin typeface="Roboto" pitchFamily="2" charset="0"/>
                <a:ea typeface="Roboto" pitchFamily="2" charset="0"/>
                <a:cs typeface="Roboto" pitchFamily="2" charset="0"/>
              </a:rPr>
              <a:t>биодизель</a:t>
            </a: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);</a:t>
            </a:r>
          </a:p>
          <a:p>
            <a:pPr algn="just"/>
            <a:endParaRPr lang="ru-RU" sz="2400" dirty="0" smtClean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just"/>
            <a:r>
              <a:rPr lang="ru-RU" sz="2400" baseline="300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1</a:t>
            </a: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твердое </a:t>
            </a:r>
            <a:r>
              <a:rPr lang="ru-RU" sz="2400" dirty="0" err="1" smtClean="0">
                <a:latin typeface="Roboto" pitchFamily="2" charset="0"/>
                <a:ea typeface="Roboto" pitchFamily="2" charset="0"/>
                <a:cs typeface="Roboto" pitchFamily="2" charset="0"/>
              </a:rPr>
              <a:t>биотопливо</a:t>
            </a: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 (дрова, древесный уголь, брикеты, топливные гранулы, щепа, солома, лузга);</a:t>
            </a:r>
          </a:p>
          <a:p>
            <a:pPr algn="just"/>
            <a:endParaRPr lang="ru-RU" sz="2400" dirty="0" smtClean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just"/>
            <a:r>
              <a:rPr lang="ru-RU" sz="2400" baseline="300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2</a:t>
            </a: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газообразное (синтезированный газ, </a:t>
            </a:r>
            <a:r>
              <a:rPr lang="ru-RU" sz="2400" dirty="0" err="1" smtClean="0">
                <a:latin typeface="Roboto" pitchFamily="2" charset="0"/>
                <a:ea typeface="Roboto" pitchFamily="2" charset="0"/>
                <a:cs typeface="Roboto" pitchFamily="2" charset="0"/>
              </a:rPr>
              <a:t>биогаз</a:t>
            </a:r>
            <a:r>
              <a:rPr lang="ru-RU" sz="2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, водород).</a:t>
            </a:r>
            <a:endParaRPr lang="ru-RU" sz="24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 descr="Group 17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23" y="297256"/>
            <a:ext cx="2705100" cy="71437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51" y="2510096"/>
            <a:ext cx="1269570" cy="8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.baitenov\Desktop\IMG_7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50" y="1109749"/>
            <a:ext cx="1409701" cy="931655"/>
          </a:xfrm>
          <a:prstGeom prst="rect">
            <a:avLst/>
          </a:prstGeom>
          <a:noFill/>
        </p:spPr>
      </p:pic>
      <p:pic>
        <p:nvPicPr>
          <p:cNvPr id="1027" name="Picture 3" descr="C:\Users\a.baitenov\Desktop\IMG_74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100" y="4686836"/>
            <a:ext cx="1250979" cy="761012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61155" y="3621686"/>
            <a:ext cx="1269035" cy="762000"/>
          </a:xfrm>
          <a:prstGeom prst="roundRect">
            <a:avLst/>
          </a:prstGeom>
          <a:blipFill rotWithShape="1">
            <a:blip r:embed="rId6" cstate="print"/>
            <a:srcRect/>
            <a:stretch>
              <a:fillRect t="-12000" b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241178" y="5447365"/>
            <a:ext cx="9193306" cy="6486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1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Твердые виды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биотоплива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 включает органические, неископаемые материалы биологического происхождения, которые могут использоваться в качестве топлива для производства тепловой и электрической энергии. В эту категорию входит: Древесный уголь: включает твердые остатки сухой перегонки и пиролиза древесины и других растительных материалов. Топливная древесина, древесные остатки и побочные продукты: топливная древесина или дрова (в виде бревен, хвороста, крошки или щепы), полученные из естественных или управляемых лесов, или отдельно стоящих деревьев. В эту категорию также входят древесные отходы, используемые в качестве топлива с сохраненным составом дерева.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2204" y="60928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900" baseline="300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2</a:t>
            </a:r>
            <a:r>
              <a:rPr lang="ru-RU" sz="9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Газообразное (синтезированный газ, </a:t>
            </a:r>
            <a:r>
              <a:rPr lang="ru-RU" sz="900" dirty="0" err="1" smtClean="0">
                <a:latin typeface="Roboto" pitchFamily="2" charset="0"/>
                <a:ea typeface="Roboto" pitchFamily="2" charset="0"/>
                <a:cs typeface="Roboto" pitchFamily="2" charset="0"/>
              </a:rPr>
              <a:t>биогаз</a:t>
            </a:r>
            <a:r>
              <a:rPr lang="ru-RU" sz="9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, водород). Газы, состоящие в основном из метана и двуокиси углерода, производимые в результате анаэробной ферментации биомассы или термических процессов.</a:t>
            </a:r>
            <a:endParaRPr lang="ru-RU" sz="900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4597879" y="4830031"/>
            <a:ext cx="745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>
                <a:latin typeface="Roboto" pitchFamily="2" charset="0"/>
                <a:ea typeface="Roboto" pitchFamily="2" charset="0"/>
                <a:cs typeface="Roboto" pitchFamily="2" charset="0"/>
              </a:rPr>
              <a:t>Спасибо за внимание!</a:t>
            </a:r>
            <a:endParaRPr lang="ru-RU" sz="3200" i="1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659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C490AA"/>
      </a:accent6>
      <a:hlink>
        <a:srgbClr val="0563C1"/>
      </a:hlink>
      <a:folHlink>
        <a:srgbClr val="F7CBAC"/>
      </a:folHlink>
    </a:clrScheme>
    <a:fontScheme name="БНС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490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0</vt:lpstr>
      <vt:lpstr>Слайд 1</vt:lpstr>
      <vt:lpstr>Слайд 2</vt:lpstr>
      <vt:lpstr>ГИДРОЭНЕРГИЯ</vt:lpstr>
      <vt:lpstr>ВЕТРОВАЯ ЭНЕРГИЯ</vt:lpstr>
      <vt:lpstr>Слайд 5</vt:lpstr>
      <vt:lpstr>БИОТОПЛИВО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Нуржан Сарсенбаев</dc:creator>
  <cp:lastModifiedBy>a.baitenov</cp:lastModifiedBy>
  <cp:revision>122</cp:revision>
  <dcterms:created xsi:type="dcterms:W3CDTF">2023-01-26T09:44:43Z</dcterms:created>
  <dcterms:modified xsi:type="dcterms:W3CDTF">2024-01-19T11:59:54Z</dcterms:modified>
</cp:coreProperties>
</file>